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8"/>
  </p:handoutMasterIdLst>
  <p:sldIdLst>
    <p:sldId id="256" r:id="rId2"/>
    <p:sldId id="268" r:id="rId3"/>
    <p:sldId id="257" r:id="rId4"/>
    <p:sldId id="286" r:id="rId5"/>
    <p:sldId id="271" r:id="rId6"/>
    <p:sldId id="270" r:id="rId7"/>
    <p:sldId id="272" r:id="rId8"/>
    <p:sldId id="284" r:id="rId9"/>
    <p:sldId id="283" r:id="rId10"/>
    <p:sldId id="273" r:id="rId11"/>
    <p:sldId id="261" r:id="rId12"/>
    <p:sldId id="263" r:id="rId13"/>
    <p:sldId id="264" r:id="rId14"/>
    <p:sldId id="265" r:id="rId15"/>
    <p:sldId id="259" r:id="rId16"/>
    <p:sldId id="260" r:id="rId17"/>
    <p:sldId id="275" r:id="rId18"/>
    <p:sldId id="276" r:id="rId19"/>
    <p:sldId id="266" r:id="rId20"/>
    <p:sldId id="278" r:id="rId21"/>
    <p:sldId id="279" r:id="rId22"/>
    <p:sldId id="280" r:id="rId23"/>
    <p:sldId id="258" r:id="rId24"/>
    <p:sldId id="277" r:id="rId25"/>
    <p:sldId id="282" r:id="rId26"/>
    <p:sldId id="287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47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3F3CE-7E83-4E46-993A-1A6B5D696455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5EA69-F533-4DD2-B2BA-05BC8C027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DA92-3BE0-4C1D-88DA-F25E14740A2A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2C1FE-5B5C-4BEC-9035-0A4AAA9EF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DA92-3BE0-4C1D-88DA-F25E14740A2A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2C1FE-5B5C-4BEC-9035-0A4AAA9EF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DA92-3BE0-4C1D-88DA-F25E14740A2A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2C1FE-5B5C-4BEC-9035-0A4AAA9EF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DA92-3BE0-4C1D-88DA-F25E14740A2A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2C1FE-5B5C-4BEC-9035-0A4AAA9EF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DA92-3BE0-4C1D-88DA-F25E14740A2A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2C1FE-5B5C-4BEC-9035-0A4AAA9EF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DA92-3BE0-4C1D-88DA-F25E14740A2A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2C1FE-5B5C-4BEC-9035-0A4AAA9EF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DA92-3BE0-4C1D-88DA-F25E14740A2A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2C1FE-5B5C-4BEC-9035-0A4AAA9EF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DA92-3BE0-4C1D-88DA-F25E14740A2A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2C1FE-5B5C-4BEC-9035-0A4AAA9EF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DA92-3BE0-4C1D-88DA-F25E14740A2A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2C1FE-5B5C-4BEC-9035-0A4AAA9EF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DA92-3BE0-4C1D-88DA-F25E14740A2A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2C1FE-5B5C-4BEC-9035-0A4AAA9EF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DA92-3BE0-4C1D-88DA-F25E14740A2A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2C1FE-5B5C-4BEC-9035-0A4AAA9EF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2DA92-3BE0-4C1D-88DA-F25E14740A2A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2C1FE-5B5C-4BEC-9035-0A4AAA9EF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Clayton County Watershed Projects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Turkey River Watershed Alliance</a:t>
            </a:r>
          </a:p>
          <a:p>
            <a:r>
              <a:rPr lang="en-US" dirty="0" smtClean="0"/>
              <a:t>January 31, 2013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Project = Silver Creek</a:t>
            </a:r>
            <a:endParaRPr lang="en-US" dirty="0"/>
          </a:p>
        </p:txBody>
      </p:sp>
      <p:pic>
        <p:nvPicPr>
          <p:cNvPr id="11" name="Content Placeholder 10" descr="loca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134" t="50509" r="17295" b="16304"/>
          <a:stretch>
            <a:fillRect/>
          </a:stretch>
        </p:blipFill>
        <p:spPr>
          <a:xfrm>
            <a:off x="1295400" y="1447800"/>
            <a:ext cx="68580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Soil Loss and Sediment Delivery</a:t>
            </a:r>
            <a:br>
              <a:rPr lang="en-US" sz="3600" dirty="0" smtClean="0"/>
            </a:br>
            <a:r>
              <a:rPr lang="en-US" sz="3600" dirty="0" smtClean="0"/>
              <a:t>90% of 18,000 Acre Watershed is Cropped</a:t>
            </a:r>
            <a:endParaRPr lang="en-US" sz="3600" dirty="0"/>
          </a:p>
        </p:txBody>
      </p:sp>
      <p:pic>
        <p:nvPicPr>
          <p:cNvPr id="6" name="Content Placeholder 5" descr="3 Bean Stubble Gully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86400" y="1905000"/>
            <a:ext cx="3200400" cy="2405856"/>
          </a:xfrm>
        </p:spPr>
      </p:pic>
      <p:pic>
        <p:nvPicPr>
          <p:cNvPr id="18" name="Content Placeholder 17" descr="Landcover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4364" t="25254" r="5156" b="2623"/>
          <a:stretch>
            <a:fillRect/>
          </a:stretch>
        </p:blipFill>
        <p:spPr>
          <a:xfrm>
            <a:off x="914400" y="1591574"/>
            <a:ext cx="4267200" cy="4428226"/>
          </a:xfrm>
        </p:spPr>
      </p:pic>
      <p:sp>
        <p:nvSpPr>
          <p:cNvPr id="5" name="TextBox 4"/>
          <p:cNvSpPr txBox="1"/>
          <p:nvPr/>
        </p:nvSpPr>
        <p:spPr>
          <a:xfrm rot="10800000" flipV="1">
            <a:off x="5562600" y="4610757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Row </a:t>
            </a:r>
            <a:r>
              <a:rPr lang="en-US" sz="2800" dirty="0" smtClean="0"/>
              <a:t>Crops</a:t>
            </a:r>
          </a:p>
          <a:p>
            <a:pPr algn="ctr"/>
            <a:r>
              <a:rPr lang="en-US" sz="2800" dirty="0" smtClean="0"/>
              <a:t>Long, Steep Slopes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 smtClean="0"/>
              <a:t>Less than 11% of the Stream had a Buffer &gt; 60’</a:t>
            </a:r>
            <a:br>
              <a:rPr lang="en-US" sz="3100" dirty="0" smtClean="0"/>
            </a:br>
            <a:r>
              <a:rPr lang="en-US" sz="3100" dirty="0" smtClean="0"/>
              <a:t>Severely Eroding </a:t>
            </a:r>
            <a:r>
              <a:rPr lang="en-US" sz="3100" dirty="0" err="1" smtClean="0"/>
              <a:t>Streambanks</a:t>
            </a:r>
            <a:endParaRPr lang="en-US" sz="3100" dirty="0"/>
          </a:p>
        </p:txBody>
      </p:sp>
      <p:pic>
        <p:nvPicPr>
          <p:cNvPr id="5" name="Content Placeholder 4" descr="P10102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0" name="Content Placeholder 9" descr="P10100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Sinkhole Protection</a:t>
            </a:r>
            <a:br>
              <a:rPr lang="en-US" dirty="0" smtClean="0"/>
            </a:br>
            <a:r>
              <a:rPr lang="en-US" sz="3600" dirty="0" smtClean="0"/>
              <a:t>&gt; 60 Sinkholes in Watershed, Some In-Stream</a:t>
            </a:r>
            <a:endParaRPr lang="en-US" sz="3600" dirty="0"/>
          </a:p>
        </p:txBody>
      </p:sp>
      <p:pic>
        <p:nvPicPr>
          <p:cNvPr id="5" name="Content Placeholder 4" descr="2 New Sinkhol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Content Placeholder 7" descr="DSC000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Livestock Access</a:t>
            </a:r>
            <a:br>
              <a:rPr lang="en-US" sz="3600" dirty="0" smtClean="0"/>
            </a:br>
            <a:r>
              <a:rPr lang="en-US" sz="3600" dirty="0" smtClean="0"/>
              <a:t>Cattle Grazed 41% of the Stream Length in 2006</a:t>
            </a:r>
            <a:endParaRPr lang="en-US" sz="3600" dirty="0"/>
          </a:p>
        </p:txBody>
      </p:sp>
      <p:pic>
        <p:nvPicPr>
          <p:cNvPr id="9" name="Content Placeholder 8" descr="PC060019bobwill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9828" r="18868" b="29114"/>
          <a:stretch>
            <a:fillRect/>
          </a:stretch>
        </p:blipFill>
        <p:spPr>
          <a:xfrm>
            <a:off x="838200" y="2362200"/>
            <a:ext cx="3595372" cy="3061494"/>
          </a:xfrm>
        </p:spPr>
      </p:pic>
      <p:pic>
        <p:nvPicPr>
          <p:cNvPr id="12" name="Content Placeholder 11" descr="PC060020gen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Impairment Process Confirms Observations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Agency Emphasis Shifts from High Quality Resources to Impaired Waters</a:t>
            </a:r>
          </a:p>
          <a:p>
            <a:pPr lvl="1"/>
            <a:r>
              <a:rPr lang="en-US" dirty="0" smtClean="0"/>
              <a:t>Silver Creek “Impaired” for Aquatic Life since 2002</a:t>
            </a:r>
          </a:p>
          <a:p>
            <a:pPr lvl="1"/>
            <a:r>
              <a:rPr lang="en-US" dirty="0" smtClean="0"/>
              <a:t>Stressor Identification Monitoring in 2007</a:t>
            </a:r>
          </a:p>
          <a:p>
            <a:pPr lvl="2"/>
            <a:r>
              <a:rPr lang="en-US" dirty="0" smtClean="0"/>
              <a:t>Elevated Un-Ionized Ammonia</a:t>
            </a:r>
          </a:p>
          <a:p>
            <a:pPr lvl="2"/>
            <a:r>
              <a:rPr lang="en-US" dirty="0" smtClean="0"/>
              <a:t>Silt Accumulation and Sedimentation of Substrates</a:t>
            </a:r>
          </a:p>
          <a:p>
            <a:pPr lvl="2"/>
            <a:r>
              <a:rPr lang="en-US" dirty="0" smtClean="0"/>
              <a:t>Low Dissolved Oxygen</a:t>
            </a:r>
          </a:p>
          <a:p>
            <a:pPr lvl="2"/>
            <a:r>
              <a:rPr lang="en-US" dirty="0" smtClean="0"/>
              <a:t>Loss of Flow to In-Stream Sinkholes</a:t>
            </a:r>
          </a:p>
          <a:p>
            <a:pPr lvl="1"/>
            <a:r>
              <a:rPr lang="en-US" dirty="0" smtClean="0"/>
              <a:t>Total Maximum Daily Load (TMDL) Written in 2009</a:t>
            </a:r>
          </a:p>
          <a:p>
            <a:pPr lvl="2"/>
            <a:r>
              <a:rPr lang="en-US" dirty="0" smtClean="0"/>
              <a:t>Sediment </a:t>
            </a:r>
          </a:p>
          <a:p>
            <a:pPr lvl="3"/>
            <a:r>
              <a:rPr lang="en-US" dirty="0" smtClean="0"/>
              <a:t>Soil Erosion from Cropland &amp; </a:t>
            </a:r>
            <a:r>
              <a:rPr lang="en-US" dirty="0" err="1" smtClean="0"/>
              <a:t>Streambanks</a:t>
            </a:r>
            <a:endParaRPr lang="en-US" dirty="0" smtClean="0"/>
          </a:p>
          <a:p>
            <a:pPr lvl="2"/>
            <a:r>
              <a:rPr lang="en-US" dirty="0" smtClean="0"/>
              <a:t>Ammonia </a:t>
            </a:r>
          </a:p>
          <a:p>
            <a:pPr lvl="3"/>
            <a:r>
              <a:rPr lang="en-US" dirty="0" smtClean="0"/>
              <a:t>Livestock Access to the Stream</a:t>
            </a:r>
          </a:p>
          <a:p>
            <a:pPr lvl="3"/>
            <a:r>
              <a:rPr lang="en-US" dirty="0" smtClean="0"/>
              <a:t>Magnified by pH and Temperature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Silver Creek Project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Promote Stream Corridor and Sinkhole Protection and Install Buffer Practices</a:t>
            </a:r>
          </a:p>
          <a:p>
            <a:r>
              <a:rPr lang="en-US" dirty="0" smtClean="0"/>
              <a:t>Target Practices to Reduce Sediment Delivery by at least 700 Tons Annually</a:t>
            </a:r>
          </a:p>
          <a:p>
            <a:r>
              <a:rPr lang="en-US" dirty="0" smtClean="0"/>
              <a:t>Increase Public Understanding of Water Quality Issues</a:t>
            </a:r>
          </a:p>
          <a:p>
            <a:r>
              <a:rPr lang="en-US" dirty="0" smtClean="0"/>
              <a:t>Continually Evaluate Progress and Renew Priorities for Improvement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Landowner Actions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Filter Strips</a:t>
            </a:r>
            <a:endParaRPr lang="en-US" dirty="0"/>
          </a:p>
        </p:txBody>
      </p:sp>
      <p:pic>
        <p:nvPicPr>
          <p:cNvPr id="14" name="Content Placeholder 13" descr="P101002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Livestock Exclusion</a:t>
            </a:r>
            <a:endParaRPr lang="en-US" dirty="0"/>
          </a:p>
        </p:txBody>
      </p:sp>
      <p:pic>
        <p:nvPicPr>
          <p:cNvPr id="8" name="Content Placeholder 7" descr="North2007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Landowner Actions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Upland Treatment</a:t>
            </a:r>
            <a:endParaRPr lang="en-US" dirty="0"/>
          </a:p>
        </p:txBody>
      </p:sp>
      <p:pic>
        <p:nvPicPr>
          <p:cNvPr id="9" name="Content Placeholder 8" descr="P101002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No-Till</a:t>
            </a:r>
          </a:p>
        </p:txBody>
      </p:sp>
      <p:pic>
        <p:nvPicPr>
          <p:cNvPr id="10" name="Content Placeholder 9" descr="P101001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Landowner Actions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Grade Stabilization Structures</a:t>
            </a:r>
            <a:endParaRPr lang="en-US" dirty="0"/>
          </a:p>
        </p:txBody>
      </p:sp>
      <p:pic>
        <p:nvPicPr>
          <p:cNvPr id="10" name="Content Placeholder 9" descr="P101003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Streambank</a:t>
            </a:r>
            <a:r>
              <a:rPr lang="en-US" dirty="0" smtClean="0"/>
              <a:t> Protection</a:t>
            </a:r>
            <a:endParaRPr lang="en-US" dirty="0"/>
          </a:p>
        </p:txBody>
      </p:sp>
      <p:pic>
        <p:nvPicPr>
          <p:cNvPr id="14" name="Content Placeholder 13" descr="Doc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11369" t="8598" r="56187" b="74046"/>
          <a:stretch>
            <a:fillRect/>
          </a:stretch>
        </p:blipFill>
        <p:spPr>
          <a:xfrm>
            <a:off x="4394199" y="2590800"/>
            <a:ext cx="4512733" cy="3124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for the Next 10 Minutes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Past</a:t>
            </a:r>
          </a:p>
          <a:p>
            <a:pPr lvl="1"/>
            <a:r>
              <a:rPr lang="en-US" dirty="0" smtClean="0"/>
              <a:t>Update the Turkey River Watershed Management Authority on Previous Water Quality Improvement Efforts within Clayton County</a:t>
            </a:r>
          </a:p>
          <a:p>
            <a:r>
              <a:rPr lang="en-US" dirty="0" smtClean="0"/>
              <a:t> Present</a:t>
            </a:r>
          </a:p>
          <a:p>
            <a:pPr lvl="1"/>
            <a:r>
              <a:rPr lang="en-US" dirty="0" smtClean="0"/>
              <a:t>Review Ongoing Efforts in the Silver Creek Watershed</a:t>
            </a:r>
          </a:p>
          <a:p>
            <a:r>
              <a:rPr lang="en-US" dirty="0" smtClean="0"/>
              <a:t>Future</a:t>
            </a:r>
          </a:p>
          <a:p>
            <a:pPr lvl="1"/>
            <a:r>
              <a:rPr lang="en-US" dirty="0" smtClean="0"/>
              <a:t> Identify Clayton Soil &amp; Water Conservation District Watershed Efforts Beyond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Silver Creek Watershed</a:t>
            </a:r>
            <a:br>
              <a:rPr lang="en-US" dirty="0" smtClean="0"/>
            </a:br>
            <a:r>
              <a:rPr lang="en-US" dirty="0" smtClean="0"/>
              <a:t>Practices Installed Since 2007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65.3 Acres New &amp; Re-enrolled Buffers</a:t>
            </a:r>
          </a:p>
          <a:p>
            <a:r>
              <a:rPr lang="en-US" dirty="0" smtClean="0"/>
              <a:t>190,440’ Terraces</a:t>
            </a:r>
          </a:p>
          <a:p>
            <a:r>
              <a:rPr lang="en-US" dirty="0" smtClean="0"/>
              <a:t>4 Grade Stabilization Structures</a:t>
            </a:r>
          </a:p>
          <a:p>
            <a:r>
              <a:rPr lang="en-US" dirty="0" smtClean="0"/>
              <a:t>60 Acres Pasture Improvement</a:t>
            </a:r>
          </a:p>
          <a:p>
            <a:r>
              <a:rPr lang="en-US" dirty="0" smtClean="0"/>
              <a:t>450’ </a:t>
            </a:r>
            <a:r>
              <a:rPr lang="en-US" dirty="0" err="1" smtClean="0"/>
              <a:t>Streambank</a:t>
            </a:r>
            <a:r>
              <a:rPr lang="en-US" dirty="0" smtClean="0"/>
              <a:t> Protection</a:t>
            </a:r>
          </a:p>
          <a:p>
            <a:r>
              <a:rPr lang="en-US" dirty="0" smtClean="0"/>
              <a:t>1 Animal Waste Management System</a:t>
            </a:r>
          </a:p>
          <a:p>
            <a:r>
              <a:rPr lang="en-US" dirty="0" smtClean="0"/>
              <a:t>12,465’ Grassed Waterways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ilver Creek Practices Dec 2012.jpg"/>
          <p:cNvPicPr>
            <a:picLocks noChangeAspect="1"/>
          </p:cNvPicPr>
          <p:nvPr/>
        </p:nvPicPr>
        <p:blipFill>
          <a:blip r:embed="rId2" cstate="print"/>
          <a:srcRect l="3987" t="16667" r="8301" b="3333"/>
          <a:stretch>
            <a:fillRect/>
          </a:stretch>
        </p:blipFill>
        <p:spPr>
          <a:xfrm>
            <a:off x="2133600" y="153649"/>
            <a:ext cx="5486400" cy="6475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ver Creek Pre and Post Dec 2013.jpg"/>
          <p:cNvPicPr>
            <a:picLocks noChangeAspect="1"/>
          </p:cNvPicPr>
          <p:nvPr/>
        </p:nvPicPr>
        <p:blipFill>
          <a:blip r:embed="rId2" cstate="print"/>
          <a:srcRect l="2549" t="17778" r="8301" b="2222"/>
          <a:stretch>
            <a:fillRect/>
          </a:stretch>
        </p:blipFill>
        <p:spPr>
          <a:xfrm>
            <a:off x="2057399" y="228600"/>
            <a:ext cx="5577417" cy="647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Project Themes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Improve Water Quality</a:t>
            </a:r>
          </a:p>
          <a:p>
            <a:pPr lvl="1"/>
            <a:r>
              <a:rPr lang="en-US" dirty="0" smtClean="0"/>
              <a:t>Reduce Sediment and Nutrient Delivery</a:t>
            </a:r>
          </a:p>
          <a:p>
            <a:r>
              <a:rPr lang="en-US" dirty="0" smtClean="0"/>
              <a:t>Increased Outreach to Landowners</a:t>
            </a:r>
          </a:p>
          <a:p>
            <a:pPr lvl="1"/>
            <a:r>
              <a:rPr lang="en-US" dirty="0" smtClean="0"/>
              <a:t>Staff Specific to Watershed</a:t>
            </a:r>
          </a:p>
          <a:p>
            <a:pPr lvl="1"/>
            <a:r>
              <a:rPr lang="en-US" dirty="0" smtClean="0"/>
              <a:t>Reach Out to Non-Traditional Cooperators</a:t>
            </a:r>
            <a:endParaRPr lang="en-US" dirty="0" smtClean="0"/>
          </a:p>
          <a:p>
            <a:r>
              <a:rPr lang="en-US" dirty="0" smtClean="0"/>
              <a:t>Accelerate the Adoption of Practices</a:t>
            </a:r>
          </a:p>
          <a:p>
            <a:pPr lvl="1"/>
            <a:r>
              <a:rPr lang="en-US" dirty="0" smtClean="0"/>
              <a:t>Additional Financial Resource for District Programs</a:t>
            </a:r>
          </a:p>
          <a:p>
            <a:pPr lvl="2"/>
            <a:r>
              <a:rPr lang="en-US" dirty="0" smtClean="0"/>
              <a:t>Otherwise, 10 Year Wait for Cost Share for Fall Terrace List in Clayton County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Future Efforts</a:t>
            </a:r>
            <a:endParaRPr lang="en-US" sz="3600" dirty="0"/>
          </a:p>
        </p:txBody>
      </p:sp>
      <p:pic>
        <p:nvPicPr>
          <p:cNvPr id="4" name="Content Placeholder 3" descr="FutureProject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7434" t="14863" r="10338" b="30250"/>
          <a:stretch>
            <a:fillRect/>
          </a:stretch>
        </p:blipFill>
        <p:spPr>
          <a:xfrm>
            <a:off x="4495800" y="685800"/>
            <a:ext cx="3810000" cy="5181601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505200" cy="4691063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Continue Silver Creek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 Extended to 2015</a:t>
            </a:r>
          </a:p>
          <a:p>
            <a:endParaRPr lang="en-US" sz="1800" dirty="0" smtClean="0"/>
          </a:p>
          <a:p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Lindsey &amp; Honey Creek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 Led by Delaware SWCD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 Mississippi River Basin Initiative</a:t>
            </a:r>
          </a:p>
          <a:p>
            <a:pPr>
              <a:buFont typeface="Arial" pitchFamily="34" charset="0"/>
              <a:buChar char="•"/>
            </a:pPr>
            <a:endParaRPr lang="en-US" sz="1800" dirty="0" smtClean="0"/>
          </a:p>
          <a:p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Pine &amp; </a:t>
            </a:r>
            <a:r>
              <a:rPr lang="en-US" sz="1800" dirty="0" err="1" smtClean="0">
                <a:solidFill>
                  <a:schemeClr val="accent2">
                    <a:lumMod val="75000"/>
                  </a:schemeClr>
                </a:solidFill>
              </a:rPr>
              <a:t>Steeles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 Branch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 Cooperative Effort led by the Delaware SWCD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Development Grant in 2012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Includes John Deere Lake at Camp Klaus, Pine Creek and Steele’s Branch Creek Watersheds</a:t>
            </a: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Potential Pilot Projects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Upper Roberts Creek</a:t>
            </a:r>
            <a:endParaRPr lang="en-US" dirty="0"/>
          </a:p>
        </p:txBody>
      </p:sp>
      <p:pic>
        <p:nvPicPr>
          <p:cNvPr id="8" name="Content Placeholder 7" descr="Past Projects Color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50660" y="2174875"/>
            <a:ext cx="3053268" cy="3951288"/>
          </a:xfrm>
        </p:spPr>
      </p:pic>
      <p:sp>
        <p:nvSpPr>
          <p:cNvPr id="27" name="Text Placeholder 2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Howard Creek</a:t>
            </a:r>
            <a:endParaRPr lang="en-US" dirty="0"/>
          </a:p>
        </p:txBody>
      </p:sp>
      <p:pic>
        <p:nvPicPr>
          <p:cNvPr id="9" name="Content Placeholder 8" descr="Unnamed_Cr_Sink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9268"/>
            <a:ext cx="4041775" cy="3022501"/>
          </a:xfrm>
        </p:spPr>
      </p:pic>
      <p:cxnSp>
        <p:nvCxnSpPr>
          <p:cNvPr id="13" name="Straight Arrow Connector 12"/>
          <p:cNvCxnSpPr/>
          <p:nvPr/>
        </p:nvCxnSpPr>
        <p:spPr>
          <a:xfrm>
            <a:off x="1676400" y="2133600"/>
            <a:ext cx="6858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743200" y="2133600"/>
            <a:ext cx="2667000" cy="1066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 smtClean="0"/>
              <a:t>“Relationships Before Issues and Tasks”</a:t>
            </a:r>
            <a:endParaRPr lang="en-US" sz="3600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Watershed Projects Last 3 to 5 Years</a:t>
            </a:r>
          </a:p>
          <a:p>
            <a:pPr lvl="1"/>
            <a:r>
              <a:rPr lang="en-US" dirty="0" smtClean="0"/>
              <a:t>Most Farm Operations = 30 or More Years </a:t>
            </a:r>
          </a:p>
          <a:p>
            <a:r>
              <a:rPr lang="en-US" dirty="0" smtClean="0"/>
              <a:t>Foster a Long Term Relationship</a:t>
            </a:r>
          </a:p>
          <a:p>
            <a:pPr lvl="1"/>
            <a:r>
              <a:rPr lang="en-US" dirty="0" smtClean="0"/>
              <a:t>Many Watershed Project Cooperators are First Time Participants</a:t>
            </a:r>
          </a:p>
          <a:p>
            <a:pPr lvl="1"/>
            <a:r>
              <a:rPr lang="en-US" dirty="0" smtClean="0"/>
              <a:t>A Good Experience Keeps Them Coming</a:t>
            </a:r>
          </a:p>
          <a:p>
            <a:pPr lvl="1"/>
            <a:r>
              <a:rPr lang="en-US" dirty="0" smtClean="0"/>
              <a:t>Extend Conservation Benefits Well Beyond a Project’s Tenure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Clayton County Project History</a:t>
            </a:r>
            <a:endParaRPr lang="en-US" sz="31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8674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Big Spring Demonstration Project</a:t>
            </a:r>
          </a:p>
          <a:p>
            <a:r>
              <a:rPr lang="en-US" dirty="0" smtClean="0"/>
              <a:t>North Cedar Creek</a:t>
            </a:r>
          </a:p>
          <a:p>
            <a:r>
              <a:rPr lang="en-US" dirty="0" smtClean="0"/>
              <a:t>Buck Creek</a:t>
            </a:r>
          </a:p>
          <a:p>
            <a:r>
              <a:rPr lang="en-US" dirty="0" smtClean="0"/>
              <a:t>Northeast Iowa Demonstration Project </a:t>
            </a:r>
          </a:p>
          <a:p>
            <a:r>
              <a:rPr lang="en-US" dirty="0" smtClean="0"/>
              <a:t>Ensign Creek</a:t>
            </a:r>
          </a:p>
          <a:p>
            <a:r>
              <a:rPr lang="en-US" dirty="0" err="1" smtClean="0"/>
              <a:t>Sny</a:t>
            </a:r>
            <a:r>
              <a:rPr lang="en-US" dirty="0" smtClean="0"/>
              <a:t> Magill</a:t>
            </a:r>
          </a:p>
          <a:p>
            <a:r>
              <a:rPr lang="en-US" dirty="0" smtClean="0"/>
              <a:t>Hickory Creek (Allamakee)</a:t>
            </a:r>
          </a:p>
          <a:p>
            <a:r>
              <a:rPr lang="en-US" dirty="0" smtClean="0"/>
              <a:t>Ensign Hollow II (Ensign &amp; Upper Hewett)</a:t>
            </a:r>
          </a:p>
          <a:p>
            <a:r>
              <a:rPr lang="en-US" dirty="0" smtClean="0"/>
              <a:t>Upper Maquoketa (Fayette)</a:t>
            </a:r>
          </a:p>
          <a:p>
            <a:r>
              <a:rPr lang="en-US" dirty="0" smtClean="0"/>
              <a:t>Bloody Run</a:t>
            </a:r>
          </a:p>
          <a:p>
            <a:r>
              <a:rPr lang="en-US" dirty="0" smtClean="0"/>
              <a:t>Mink Creek (Fayette)</a:t>
            </a:r>
          </a:p>
          <a:p>
            <a:r>
              <a:rPr lang="en-US" dirty="0" smtClean="0"/>
              <a:t>Miner’s Creek</a:t>
            </a:r>
          </a:p>
          <a:p>
            <a:r>
              <a:rPr lang="en-US" dirty="0" smtClean="0"/>
              <a:t>Silver Creek</a:t>
            </a:r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629400" y="1600200"/>
            <a:ext cx="2057400" cy="4525963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en-US" dirty="0" smtClean="0"/>
              <a:t>1986 – 1992</a:t>
            </a:r>
          </a:p>
          <a:p>
            <a:pPr algn="ctr">
              <a:buNone/>
            </a:pPr>
            <a:r>
              <a:rPr lang="en-US" dirty="0" smtClean="0"/>
              <a:t>1988 – 1995</a:t>
            </a:r>
          </a:p>
          <a:p>
            <a:pPr algn="ctr">
              <a:buNone/>
            </a:pPr>
            <a:r>
              <a:rPr lang="en-US" dirty="0" smtClean="0"/>
              <a:t>1990 – 1995</a:t>
            </a:r>
          </a:p>
          <a:p>
            <a:pPr algn="ctr">
              <a:buNone/>
            </a:pPr>
            <a:r>
              <a:rPr lang="en-US" dirty="0" smtClean="0"/>
              <a:t>1991 – 1999</a:t>
            </a:r>
          </a:p>
          <a:p>
            <a:pPr algn="ctr">
              <a:buNone/>
            </a:pPr>
            <a:r>
              <a:rPr lang="en-US" dirty="0" smtClean="0"/>
              <a:t>1991 – 1994</a:t>
            </a:r>
          </a:p>
          <a:p>
            <a:pPr algn="ctr">
              <a:buNone/>
            </a:pPr>
            <a:r>
              <a:rPr lang="en-US" dirty="0" smtClean="0"/>
              <a:t>1992 – 1999</a:t>
            </a:r>
          </a:p>
          <a:p>
            <a:pPr algn="ctr">
              <a:buNone/>
            </a:pPr>
            <a:r>
              <a:rPr lang="en-US" dirty="0" smtClean="0"/>
              <a:t>1997 – 2001</a:t>
            </a:r>
          </a:p>
          <a:p>
            <a:pPr algn="ctr">
              <a:buNone/>
            </a:pPr>
            <a:r>
              <a:rPr lang="en-US" dirty="0" smtClean="0"/>
              <a:t>1999 – 2003</a:t>
            </a:r>
          </a:p>
          <a:p>
            <a:pPr algn="ctr">
              <a:buNone/>
            </a:pPr>
            <a:r>
              <a:rPr lang="en-US" dirty="0" smtClean="0"/>
              <a:t>2000 – 2005</a:t>
            </a:r>
          </a:p>
          <a:p>
            <a:pPr algn="ctr">
              <a:buNone/>
            </a:pPr>
            <a:r>
              <a:rPr lang="en-US" dirty="0" smtClean="0"/>
              <a:t>2002 – 2007</a:t>
            </a:r>
          </a:p>
          <a:p>
            <a:pPr algn="ctr">
              <a:buNone/>
            </a:pPr>
            <a:r>
              <a:rPr lang="en-US" dirty="0" smtClean="0"/>
              <a:t>2003 – 2008</a:t>
            </a:r>
          </a:p>
          <a:p>
            <a:pPr algn="ctr">
              <a:buNone/>
            </a:pPr>
            <a:r>
              <a:rPr lang="en-US" dirty="0" smtClean="0"/>
              <a:t>2008 – 2011</a:t>
            </a:r>
          </a:p>
          <a:p>
            <a:pPr algn="ctr">
              <a:buNone/>
            </a:pPr>
            <a:r>
              <a:rPr lang="en-US" dirty="0" smtClean="0"/>
              <a:t>2007 -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Location of Past Projects</a:t>
            </a:r>
            <a:endParaRPr lang="en-US" dirty="0"/>
          </a:p>
        </p:txBody>
      </p:sp>
      <p:pic>
        <p:nvPicPr>
          <p:cNvPr id="4" name="Content Placeholder 3" descr="PastProjectsCol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66" t="16836" r="8603" b="2350"/>
          <a:stretch>
            <a:fillRect/>
          </a:stretch>
        </p:blipFill>
        <p:spPr>
          <a:xfrm>
            <a:off x="2362200" y="1202473"/>
            <a:ext cx="4648200" cy="54417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Past Focus = Protect High Quality Waters</a:t>
            </a:r>
            <a:br>
              <a:rPr lang="en-US" sz="3600" dirty="0" smtClean="0"/>
            </a:br>
            <a:r>
              <a:rPr lang="en-US" sz="3600" dirty="0" smtClean="0"/>
              <a:t>Spring Fed, Cold Water Trout Streams</a:t>
            </a:r>
            <a:endParaRPr lang="en-US" sz="3600" dirty="0"/>
          </a:p>
        </p:txBody>
      </p:sp>
      <p:pic>
        <p:nvPicPr>
          <p:cNvPr id="11" name="Content Placeholder 10" descr="Ensig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47521"/>
            <a:ext cx="4038600" cy="2631320"/>
          </a:xfrm>
        </p:spPr>
      </p:pic>
      <p:pic>
        <p:nvPicPr>
          <p:cNvPr id="12" name="Content Placeholder 11" descr="Ensign Hollow Brown Trout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24528" t="19349" r="22642" b="6158"/>
          <a:stretch>
            <a:fillRect/>
          </a:stretch>
        </p:blipFill>
        <p:spPr>
          <a:xfrm>
            <a:off x="5105400" y="2552700"/>
            <a:ext cx="2819400" cy="26180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Happens During a Project?</a:t>
            </a:r>
            <a:br>
              <a:rPr lang="en-US" dirty="0" smtClean="0"/>
            </a:br>
            <a:r>
              <a:rPr lang="en-US" dirty="0" smtClean="0"/>
              <a:t>Example from Big Spring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Before</a:t>
            </a:r>
            <a:endParaRPr lang="en-US" dirty="0"/>
          </a:p>
        </p:txBody>
      </p:sp>
      <p:pic>
        <p:nvPicPr>
          <p:cNvPr id="5" name="Content Placeholder 4" descr="Big Spring 195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3202" r="13242"/>
          <a:stretch>
            <a:fillRect/>
          </a:stretch>
        </p:blipFill>
        <p:spPr>
          <a:xfrm>
            <a:off x="685800" y="2167805"/>
            <a:ext cx="3581400" cy="3965428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After</a:t>
            </a:r>
          </a:p>
        </p:txBody>
      </p:sp>
      <p:pic>
        <p:nvPicPr>
          <p:cNvPr id="6" name="Content Placeholder 5" descr="Big Spring 200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13208" r="13207"/>
          <a:stretch>
            <a:fillRect/>
          </a:stretch>
        </p:blipFill>
        <p:spPr>
          <a:xfrm>
            <a:off x="4842325" y="2209800"/>
            <a:ext cx="3577258" cy="39623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Spring Example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Coordinator Visits our Farm</a:t>
            </a:r>
          </a:p>
          <a:p>
            <a:pPr lvl="1"/>
            <a:r>
              <a:rPr lang="en-US" dirty="0" smtClean="0"/>
              <a:t>Problem:  Nitrates, Herbicides Detected in Groundwater</a:t>
            </a:r>
          </a:p>
          <a:p>
            <a:pPr lvl="2"/>
            <a:r>
              <a:rPr lang="en-US" dirty="0" smtClean="0"/>
              <a:t>Asked to Reduce Soil Losses</a:t>
            </a:r>
          </a:p>
          <a:p>
            <a:pPr lvl="3"/>
            <a:r>
              <a:rPr lang="en-US" dirty="0" smtClean="0"/>
              <a:t>Installed Contour </a:t>
            </a:r>
            <a:r>
              <a:rPr lang="en-US" dirty="0" err="1" smtClean="0"/>
              <a:t>Stripcropping</a:t>
            </a:r>
            <a:r>
              <a:rPr lang="en-US" dirty="0" smtClean="0"/>
              <a:t> System</a:t>
            </a:r>
          </a:p>
          <a:p>
            <a:pPr lvl="3"/>
            <a:r>
              <a:rPr lang="en-US" dirty="0" smtClean="0"/>
              <a:t>Cost Share Incentives Available</a:t>
            </a:r>
          </a:p>
          <a:p>
            <a:pPr lvl="2"/>
            <a:r>
              <a:rPr lang="en-US" dirty="0" smtClean="0"/>
              <a:t>Helped Refine Fertilizer Applications</a:t>
            </a:r>
          </a:p>
          <a:p>
            <a:pPr lvl="3"/>
            <a:r>
              <a:rPr lang="en-US" dirty="0" smtClean="0"/>
              <a:t>Soil Sampling Identified High P2O5 &amp; K20 levels</a:t>
            </a:r>
          </a:p>
          <a:p>
            <a:pPr lvl="3"/>
            <a:r>
              <a:rPr lang="en-US" dirty="0" smtClean="0"/>
              <a:t>Eliminated Nitrogen Applications for Corn Following Alfalfa</a:t>
            </a:r>
          </a:p>
          <a:p>
            <a:pPr lvl="3"/>
            <a:r>
              <a:rPr lang="en-US" dirty="0" smtClean="0"/>
              <a:t>Reduced Nitrogen Applications where Manure was Applied</a:t>
            </a:r>
          </a:p>
          <a:p>
            <a:pPr lvl="3"/>
            <a:endParaRPr lang="en-US" dirty="0" smtClean="0"/>
          </a:p>
          <a:p>
            <a:pPr lvl="2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Information Marketing</a:t>
            </a:r>
            <a:endParaRPr lang="en-US" dirty="0"/>
          </a:p>
        </p:txBody>
      </p:sp>
      <p:pic>
        <p:nvPicPr>
          <p:cNvPr id="7" name="Content Placeholder 6" descr="WaterWatch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5335" t="1684" r="3156" b="4034"/>
          <a:stretch>
            <a:fillRect/>
          </a:stretch>
        </p:blipFill>
        <p:spPr>
          <a:xfrm>
            <a:off x="609600" y="1676400"/>
            <a:ext cx="3505200" cy="4673600"/>
          </a:xfrm>
        </p:spPr>
      </p:pic>
      <p:pic>
        <p:nvPicPr>
          <p:cNvPr id="8" name="Content Placeholder 7" descr="Branstad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3156" t="47141" r="35838" b="9085"/>
          <a:stretch>
            <a:fillRect/>
          </a:stretch>
        </p:blipFill>
        <p:spPr>
          <a:xfrm>
            <a:off x="4495801" y="1714501"/>
            <a:ext cx="4308230" cy="40004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Bugenhagen</a:t>
            </a:r>
            <a:r>
              <a:rPr lang="en-US" dirty="0" smtClean="0"/>
              <a:t> </a:t>
            </a:r>
            <a:r>
              <a:rPr lang="en-US" dirty="0" err="1" smtClean="0"/>
              <a:t>Subbasin</a:t>
            </a:r>
            <a:r>
              <a:rPr lang="en-US" dirty="0" smtClean="0"/>
              <a:t>, Big Spring</a:t>
            </a:r>
            <a:endParaRPr lang="en-US" dirty="0"/>
          </a:p>
        </p:txBody>
      </p:sp>
      <p:pic>
        <p:nvPicPr>
          <p:cNvPr id="9" name="Content Placeholder 8" descr="Bugenhagen Subbas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536" t="11785" r="8490" b="20870"/>
          <a:stretch>
            <a:fillRect/>
          </a:stretch>
        </p:blipFill>
        <p:spPr>
          <a:xfrm>
            <a:off x="2133600" y="1193799"/>
            <a:ext cx="5410200" cy="55489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591</Words>
  <Application>Microsoft Office PowerPoint</Application>
  <PresentationFormat>On-screen Show (4:3)</PresentationFormat>
  <Paragraphs>130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Clayton County Watershed Projects Update</vt:lpstr>
      <vt:lpstr>Objective for the Next 10 Minutes</vt:lpstr>
      <vt:lpstr>Clayton County Project History</vt:lpstr>
      <vt:lpstr>Location of Past Projects</vt:lpstr>
      <vt:lpstr>Past Focus = Protect High Quality Waters Spring Fed, Cold Water Trout Streams</vt:lpstr>
      <vt:lpstr>What Happens During a Project? Example from Big Spring</vt:lpstr>
      <vt:lpstr>Big Spring Example</vt:lpstr>
      <vt:lpstr>Information Marketing</vt:lpstr>
      <vt:lpstr>Bugenhagen Subbasin, Big Spring</vt:lpstr>
      <vt:lpstr>Current Project = Silver Creek</vt:lpstr>
      <vt:lpstr>Soil Loss and Sediment Delivery 90% of 18,000 Acre Watershed is Cropped</vt:lpstr>
      <vt:lpstr>Less than 11% of the Stream had a Buffer &gt; 60’ Severely Eroding Streambanks</vt:lpstr>
      <vt:lpstr>Sinkhole Protection &gt; 60 Sinkholes in Watershed, Some In-Stream</vt:lpstr>
      <vt:lpstr>Livestock Access Cattle Grazed 41% of the Stream Length in 2006</vt:lpstr>
      <vt:lpstr>Impairment Process Confirms Observations</vt:lpstr>
      <vt:lpstr>Silver Creek Project Objectives</vt:lpstr>
      <vt:lpstr>Landowner Actions</vt:lpstr>
      <vt:lpstr>Landowner Actions</vt:lpstr>
      <vt:lpstr>Landowner Actions</vt:lpstr>
      <vt:lpstr>Silver Creek Watershed Practices Installed Since 2007</vt:lpstr>
      <vt:lpstr>Slide 21</vt:lpstr>
      <vt:lpstr>Slide 22</vt:lpstr>
      <vt:lpstr>Common Project Themes</vt:lpstr>
      <vt:lpstr>Future Efforts</vt:lpstr>
      <vt:lpstr>Potential Pilot Projects</vt:lpstr>
      <vt:lpstr>“Relationships Before Issues and Tasks”</vt:lpstr>
    </vt:vector>
  </TitlesOfParts>
  <Company>USDA OCIO-ITS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Clayton County Watershed Projects Update</dc:title>
  <dc:creator>eric.palas</dc:creator>
  <cp:lastModifiedBy>eric.palas</cp:lastModifiedBy>
  <cp:revision>72</cp:revision>
  <dcterms:created xsi:type="dcterms:W3CDTF">2012-06-18T14:53:51Z</dcterms:created>
  <dcterms:modified xsi:type="dcterms:W3CDTF">2013-01-29T14:16:30Z</dcterms:modified>
</cp:coreProperties>
</file>